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301" r:id="rId6"/>
    <p:sldId id="302" r:id="rId7"/>
    <p:sldId id="281" r:id="rId8"/>
    <p:sldId id="272" r:id="rId9"/>
    <p:sldId id="303" r:id="rId10"/>
    <p:sldId id="304" r:id="rId11"/>
    <p:sldId id="305" r:id="rId12"/>
    <p:sldId id="307" r:id="rId13"/>
    <p:sldId id="308" r:id="rId14"/>
    <p:sldId id="30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74" autoAdjust="0"/>
    <p:restoredTop sz="84906" autoAdjust="0"/>
  </p:normalViewPr>
  <p:slideViewPr>
    <p:cSldViewPr snapToGrid="0">
      <p:cViewPr varScale="1">
        <p:scale>
          <a:sx n="89" d="100"/>
          <a:sy n="89" d="100"/>
        </p:scale>
        <p:origin x="720" y="-726"/>
      </p:cViewPr>
      <p:guideLst>
        <p:guide orient="horz" pos="2160"/>
        <p:guide pos="3840"/>
        <p:guide pos="3940"/>
      </p:guideLst>
    </p:cSldViewPr>
  </p:slideViewPr>
  <p:outlineViewPr>
    <p:cViewPr>
      <p:scale>
        <a:sx n="33" d="100"/>
        <a:sy n="33" d="100"/>
      </p:scale>
      <p:origin x="0" y="77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3175D-C283-4998-B073-AC9EFA8583FA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</dgm:pt>
    <dgm:pt modelId="{D5050EEA-8BE4-4C57-BE28-77DB9C1EE7F1}">
      <dgm:prSet phldrT="[Текст]" custT="1"/>
      <dgm:spPr/>
      <dgm:t>
        <a:bodyPr/>
        <a:lstStyle/>
        <a:p>
          <a:r>
            <a:rPr lang="en-US" sz="1800" b="0" dirty="0"/>
            <a:t>BI</a:t>
          </a:r>
          <a:endParaRPr lang="ru-RU" sz="1800" b="0" dirty="0"/>
        </a:p>
      </dgm:t>
    </dgm:pt>
    <dgm:pt modelId="{E02DCA9A-1BD8-4A18-BCDE-8F7419D962DA}" type="parTrans" cxnId="{1F7C273C-E404-4D4B-8FFE-4B36032C6AA2}">
      <dgm:prSet/>
      <dgm:spPr/>
      <dgm:t>
        <a:bodyPr/>
        <a:lstStyle/>
        <a:p>
          <a:endParaRPr lang="ru-RU" sz="1800" b="0"/>
        </a:p>
      </dgm:t>
    </dgm:pt>
    <dgm:pt modelId="{D7E54AE9-B107-4F6E-ABA8-F0AF90F0F4D1}" type="sibTrans" cxnId="{1F7C273C-E404-4D4B-8FFE-4B36032C6AA2}">
      <dgm:prSet/>
      <dgm:spPr/>
      <dgm:t>
        <a:bodyPr/>
        <a:lstStyle/>
        <a:p>
          <a:endParaRPr lang="ru-RU" sz="1800" b="0"/>
        </a:p>
      </dgm:t>
    </dgm:pt>
    <dgm:pt modelId="{6046A540-1EDC-4828-96B6-5C8E9BB7362A}">
      <dgm:prSet phldrT="[Текст]" custT="1"/>
      <dgm:spPr/>
      <dgm:t>
        <a:bodyPr/>
        <a:lstStyle/>
        <a:p>
          <a:r>
            <a:rPr lang="en-US" sz="1800" b="0" dirty="0"/>
            <a:t>ERP</a:t>
          </a:r>
          <a:r>
            <a:rPr lang="ru-RU" sz="1800" b="0" dirty="0"/>
            <a:t>/</a:t>
          </a:r>
          <a:r>
            <a:rPr lang="en-US" sz="1800" b="0" dirty="0"/>
            <a:t>BPMS</a:t>
          </a:r>
          <a:endParaRPr lang="ru-RU" sz="1800" b="0" dirty="0"/>
        </a:p>
      </dgm:t>
    </dgm:pt>
    <dgm:pt modelId="{983040AF-572C-43C3-A748-F38702365D01}" type="parTrans" cxnId="{476BA084-55F6-4016-A74D-CBA56CB80D2B}">
      <dgm:prSet/>
      <dgm:spPr/>
      <dgm:t>
        <a:bodyPr/>
        <a:lstStyle/>
        <a:p>
          <a:endParaRPr lang="ru-RU" sz="1800" b="0"/>
        </a:p>
      </dgm:t>
    </dgm:pt>
    <dgm:pt modelId="{37BF29C5-4AD5-4A27-8D50-8B16F052D9B6}" type="sibTrans" cxnId="{476BA084-55F6-4016-A74D-CBA56CB80D2B}">
      <dgm:prSet/>
      <dgm:spPr/>
      <dgm:t>
        <a:bodyPr/>
        <a:lstStyle/>
        <a:p>
          <a:endParaRPr lang="ru-RU" sz="1800" b="0"/>
        </a:p>
      </dgm:t>
    </dgm:pt>
    <dgm:pt modelId="{B0C5DD57-7414-4784-A326-4006E8A9BE6A}">
      <dgm:prSet phldrT="[Текст]" custT="1"/>
      <dgm:spPr/>
      <dgm:t>
        <a:bodyPr/>
        <a:lstStyle/>
        <a:p>
          <a:r>
            <a:rPr lang="en-US" sz="1800" b="0" dirty="0"/>
            <a:t>IT-</a:t>
          </a:r>
          <a:r>
            <a:rPr lang="ru-RU" sz="1800" b="0" dirty="0"/>
            <a:t>инфраструктура                     (ПО и железо)</a:t>
          </a:r>
        </a:p>
      </dgm:t>
    </dgm:pt>
    <dgm:pt modelId="{C931AA73-5C86-48CC-9320-A0B2756A5783}" type="parTrans" cxnId="{C99B9DCD-EBAA-43AA-8BF0-A31E6265BF97}">
      <dgm:prSet/>
      <dgm:spPr/>
      <dgm:t>
        <a:bodyPr/>
        <a:lstStyle/>
        <a:p>
          <a:endParaRPr lang="ru-RU" sz="1800" b="0"/>
        </a:p>
      </dgm:t>
    </dgm:pt>
    <dgm:pt modelId="{5B3EFD28-745A-4529-ABD9-D0EA07D98A81}" type="sibTrans" cxnId="{C99B9DCD-EBAA-43AA-8BF0-A31E6265BF97}">
      <dgm:prSet/>
      <dgm:spPr/>
      <dgm:t>
        <a:bodyPr/>
        <a:lstStyle/>
        <a:p>
          <a:endParaRPr lang="ru-RU" sz="1800" b="0"/>
        </a:p>
      </dgm:t>
    </dgm:pt>
    <dgm:pt modelId="{7950B33E-4549-414B-8EF3-1C64A08E315E}" type="pres">
      <dgm:prSet presAssocID="{1573175D-C283-4998-B073-AC9EFA8583FA}" presName="Name0" presStyleCnt="0">
        <dgm:presLayoutVars>
          <dgm:dir/>
          <dgm:animLvl val="lvl"/>
          <dgm:resizeHandles val="exact"/>
        </dgm:presLayoutVars>
      </dgm:prSet>
      <dgm:spPr/>
    </dgm:pt>
    <dgm:pt modelId="{FCA511F0-042A-4368-802C-B0CDB6ED8A89}" type="pres">
      <dgm:prSet presAssocID="{D5050EEA-8BE4-4C57-BE28-77DB9C1EE7F1}" presName="Name8" presStyleCnt="0"/>
      <dgm:spPr/>
    </dgm:pt>
    <dgm:pt modelId="{CB5D55CE-B565-42C8-AB74-47BF925D017F}" type="pres">
      <dgm:prSet presAssocID="{D5050EEA-8BE4-4C57-BE28-77DB9C1EE7F1}" presName="level" presStyleLbl="node1" presStyleIdx="0" presStyleCnt="3">
        <dgm:presLayoutVars>
          <dgm:chMax val="1"/>
          <dgm:bulletEnabled val="1"/>
        </dgm:presLayoutVars>
      </dgm:prSet>
      <dgm:spPr/>
    </dgm:pt>
    <dgm:pt modelId="{720C13A1-07B9-4443-8363-BA2A7BF05284}" type="pres">
      <dgm:prSet presAssocID="{D5050EEA-8BE4-4C57-BE28-77DB9C1EE7F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4DA30D-279F-49E9-A896-8E41253050D4}" type="pres">
      <dgm:prSet presAssocID="{6046A540-1EDC-4828-96B6-5C8E9BB7362A}" presName="Name8" presStyleCnt="0"/>
      <dgm:spPr/>
    </dgm:pt>
    <dgm:pt modelId="{C1E62362-1D9C-421F-B564-00867C532364}" type="pres">
      <dgm:prSet presAssocID="{6046A540-1EDC-4828-96B6-5C8E9BB7362A}" presName="level" presStyleLbl="node1" presStyleIdx="1" presStyleCnt="3">
        <dgm:presLayoutVars>
          <dgm:chMax val="1"/>
          <dgm:bulletEnabled val="1"/>
        </dgm:presLayoutVars>
      </dgm:prSet>
      <dgm:spPr/>
    </dgm:pt>
    <dgm:pt modelId="{B7CD2EBD-8CC5-44B5-8DDD-BCDEB1FB3A29}" type="pres">
      <dgm:prSet presAssocID="{6046A540-1EDC-4828-96B6-5C8E9BB736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034676A-2D07-4A21-B8D6-90DA038BF6E8}" type="pres">
      <dgm:prSet presAssocID="{B0C5DD57-7414-4784-A326-4006E8A9BE6A}" presName="Name8" presStyleCnt="0"/>
      <dgm:spPr/>
    </dgm:pt>
    <dgm:pt modelId="{12B26C8D-D4D6-4EA2-9C7D-C04832E525E0}" type="pres">
      <dgm:prSet presAssocID="{B0C5DD57-7414-4784-A326-4006E8A9BE6A}" presName="level" presStyleLbl="node1" presStyleIdx="2" presStyleCnt="3">
        <dgm:presLayoutVars>
          <dgm:chMax val="1"/>
          <dgm:bulletEnabled val="1"/>
        </dgm:presLayoutVars>
      </dgm:prSet>
      <dgm:spPr/>
    </dgm:pt>
    <dgm:pt modelId="{40A22AA1-1CC5-41A3-B6FD-C21A221E8181}" type="pres">
      <dgm:prSet presAssocID="{B0C5DD57-7414-4784-A326-4006E8A9BE6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AFA8301-94FF-4CA6-9DCE-13D0F469BD37}" type="presOf" srcId="{B0C5DD57-7414-4784-A326-4006E8A9BE6A}" destId="{40A22AA1-1CC5-41A3-B6FD-C21A221E8181}" srcOrd="1" destOrd="0" presId="urn:microsoft.com/office/officeart/2005/8/layout/pyramid1"/>
    <dgm:cxn modelId="{248D3911-7B6C-4F24-97FA-3CD59D9AC67E}" type="presOf" srcId="{6046A540-1EDC-4828-96B6-5C8E9BB7362A}" destId="{B7CD2EBD-8CC5-44B5-8DDD-BCDEB1FB3A29}" srcOrd="1" destOrd="0" presId="urn:microsoft.com/office/officeart/2005/8/layout/pyramid1"/>
    <dgm:cxn modelId="{AA96D521-B038-4DDC-93D3-A1295ABF7C12}" type="presOf" srcId="{D5050EEA-8BE4-4C57-BE28-77DB9C1EE7F1}" destId="{CB5D55CE-B565-42C8-AB74-47BF925D017F}" srcOrd="0" destOrd="0" presId="urn:microsoft.com/office/officeart/2005/8/layout/pyramid1"/>
    <dgm:cxn modelId="{1F7C273C-E404-4D4B-8FFE-4B36032C6AA2}" srcId="{1573175D-C283-4998-B073-AC9EFA8583FA}" destId="{D5050EEA-8BE4-4C57-BE28-77DB9C1EE7F1}" srcOrd="0" destOrd="0" parTransId="{E02DCA9A-1BD8-4A18-BCDE-8F7419D962DA}" sibTransId="{D7E54AE9-B107-4F6E-ABA8-F0AF90F0F4D1}"/>
    <dgm:cxn modelId="{44B0273F-6A7E-469B-BF9D-5BAAF9910E34}" type="presOf" srcId="{1573175D-C283-4998-B073-AC9EFA8583FA}" destId="{7950B33E-4549-414B-8EF3-1C64A08E315E}" srcOrd="0" destOrd="0" presId="urn:microsoft.com/office/officeart/2005/8/layout/pyramid1"/>
    <dgm:cxn modelId="{6030BA44-079A-459A-87EA-76C728D8FF52}" type="presOf" srcId="{6046A540-1EDC-4828-96B6-5C8E9BB7362A}" destId="{C1E62362-1D9C-421F-B564-00867C532364}" srcOrd="0" destOrd="0" presId="urn:microsoft.com/office/officeart/2005/8/layout/pyramid1"/>
    <dgm:cxn modelId="{476BA084-55F6-4016-A74D-CBA56CB80D2B}" srcId="{1573175D-C283-4998-B073-AC9EFA8583FA}" destId="{6046A540-1EDC-4828-96B6-5C8E9BB7362A}" srcOrd="1" destOrd="0" parTransId="{983040AF-572C-43C3-A748-F38702365D01}" sibTransId="{37BF29C5-4AD5-4A27-8D50-8B16F052D9B6}"/>
    <dgm:cxn modelId="{B2801AB2-5627-464E-AD70-B4E2FF6BCB90}" type="presOf" srcId="{B0C5DD57-7414-4784-A326-4006E8A9BE6A}" destId="{12B26C8D-D4D6-4EA2-9C7D-C04832E525E0}" srcOrd="0" destOrd="0" presId="urn:microsoft.com/office/officeart/2005/8/layout/pyramid1"/>
    <dgm:cxn modelId="{C99B9DCD-EBAA-43AA-8BF0-A31E6265BF97}" srcId="{1573175D-C283-4998-B073-AC9EFA8583FA}" destId="{B0C5DD57-7414-4784-A326-4006E8A9BE6A}" srcOrd="2" destOrd="0" parTransId="{C931AA73-5C86-48CC-9320-A0B2756A5783}" sibTransId="{5B3EFD28-745A-4529-ABD9-D0EA07D98A81}"/>
    <dgm:cxn modelId="{735EDFEF-0E91-4F47-9930-EE2D098E3F78}" type="presOf" srcId="{D5050EEA-8BE4-4C57-BE28-77DB9C1EE7F1}" destId="{720C13A1-07B9-4443-8363-BA2A7BF05284}" srcOrd="1" destOrd="0" presId="urn:microsoft.com/office/officeart/2005/8/layout/pyramid1"/>
    <dgm:cxn modelId="{A72A85EF-4DCF-4B14-98EC-F4F6350150E1}" type="presParOf" srcId="{7950B33E-4549-414B-8EF3-1C64A08E315E}" destId="{FCA511F0-042A-4368-802C-B0CDB6ED8A89}" srcOrd="0" destOrd="0" presId="urn:microsoft.com/office/officeart/2005/8/layout/pyramid1"/>
    <dgm:cxn modelId="{F1C1C4A9-873E-4232-9093-5A6C57A42754}" type="presParOf" srcId="{FCA511F0-042A-4368-802C-B0CDB6ED8A89}" destId="{CB5D55CE-B565-42C8-AB74-47BF925D017F}" srcOrd="0" destOrd="0" presId="urn:microsoft.com/office/officeart/2005/8/layout/pyramid1"/>
    <dgm:cxn modelId="{4ADF5D89-42F6-490C-AC22-7BF793D68DA4}" type="presParOf" srcId="{FCA511F0-042A-4368-802C-B0CDB6ED8A89}" destId="{720C13A1-07B9-4443-8363-BA2A7BF05284}" srcOrd="1" destOrd="0" presId="urn:microsoft.com/office/officeart/2005/8/layout/pyramid1"/>
    <dgm:cxn modelId="{2EA45E59-6C8D-41B9-981C-F3CDE9E3221C}" type="presParOf" srcId="{7950B33E-4549-414B-8EF3-1C64A08E315E}" destId="{CE4DA30D-279F-49E9-A896-8E41253050D4}" srcOrd="1" destOrd="0" presId="urn:microsoft.com/office/officeart/2005/8/layout/pyramid1"/>
    <dgm:cxn modelId="{A3232DB9-5DBE-4C91-B3FC-F56CA8AA3308}" type="presParOf" srcId="{CE4DA30D-279F-49E9-A896-8E41253050D4}" destId="{C1E62362-1D9C-421F-B564-00867C532364}" srcOrd="0" destOrd="0" presId="urn:microsoft.com/office/officeart/2005/8/layout/pyramid1"/>
    <dgm:cxn modelId="{47F0DE16-7CAB-42B6-96C9-42C413DD9750}" type="presParOf" srcId="{CE4DA30D-279F-49E9-A896-8E41253050D4}" destId="{B7CD2EBD-8CC5-44B5-8DDD-BCDEB1FB3A29}" srcOrd="1" destOrd="0" presId="urn:microsoft.com/office/officeart/2005/8/layout/pyramid1"/>
    <dgm:cxn modelId="{86307257-B6AB-4711-BF93-D4C751662827}" type="presParOf" srcId="{7950B33E-4549-414B-8EF3-1C64A08E315E}" destId="{7034676A-2D07-4A21-B8D6-90DA038BF6E8}" srcOrd="2" destOrd="0" presId="urn:microsoft.com/office/officeart/2005/8/layout/pyramid1"/>
    <dgm:cxn modelId="{9BE2F2E7-9BF4-472A-AFAE-C9C506D8E297}" type="presParOf" srcId="{7034676A-2D07-4A21-B8D6-90DA038BF6E8}" destId="{12B26C8D-D4D6-4EA2-9C7D-C04832E525E0}" srcOrd="0" destOrd="0" presId="urn:microsoft.com/office/officeart/2005/8/layout/pyramid1"/>
    <dgm:cxn modelId="{8ADB7220-3EC9-4707-9B03-5A6A0CCEF60D}" type="presParOf" srcId="{7034676A-2D07-4A21-B8D6-90DA038BF6E8}" destId="{40A22AA1-1CC5-41A3-B6FD-C21A221E8181}" srcOrd="1" destOrd="0" presId="urn:microsoft.com/office/officeart/2005/8/layout/pyramid1"/>
  </dgm:cxnLst>
  <dgm:bg>
    <a:noFill/>
    <a:effectLst>
      <a:glow rad="127000">
        <a:schemeClr val="accent2">
          <a:lumMod val="40000"/>
          <a:lumOff val="60000"/>
          <a:alpha val="0"/>
        </a:schemeClr>
      </a:glow>
    </a:effectLst>
  </dgm:bg>
  <dgm:whole>
    <a:ln w="9525" cap="flat" cmpd="sng" algn="ctr">
      <a:gradFill flip="none" rotWithShape="1"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  <a:tileRect/>
      </a:gra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D55CE-B565-42C8-AB74-47BF925D017F}">
      <dsp:nvSpPr>
        <dsp:cNvPr id="0" name=""/>
        <dsp:cNvSpPr/>
      </dsp:nvSpPr>
      <dsp:spPr>
        <a:xfrm>
          <a:off x="1498600" y="0"/>
          <a:ext cx="1498600" cy="1281832"/>
        </a:xfrm>
        <a:prstGeom prst="trapezoid">
          <a:avLst>
            <a:gd name="adj" fmla="val 5845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BI</a:t>
          </a:r>
          <a:endParaRPr lang="ru-RU" sz="1800" b="0" kern="1200" dirty="0"/>
        </a:p>
      </dsp:txBody>
      <dsp:txXfrm>
        <a:off x="1498600" y="0"/>
        <a:ext cx="1498600" cy="1281832"/>
      </dsp:txXfrm>
    </dsp:sp>
    <dsp:sp modelId="{C1E62362-1D9C-421F-B564-00867C532364}">
      <dsp:nvSpPr>
        <dsp:cNvPr id="0" name=""/>
        <dsp:cNvSpPr/>
      </dsp:nvSpPr>
      <dsp:spPr>
        <a:xfrm>
          <a:off x="749300" y="1281832"/>
          <a:ext cx="2997200" cy="1281832"/>
        </a:xfrm>
        <a:prstGeom prst="trapezoid">
          <a:avLst>
            <a:gd name="adj" fmla="val 5845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ERP</a:t>
          </a:r>
          <a:r>
            <a:rPr lang="ru-RU" sz="1800" b="0" kern="1200" dirty="0"/>
            <a:t>/</a:t>
          </a:r>
          <a:r>
            <a:rPr lang="en-US" sz="1800" b="0" kern="1200" dirty="0"/>
            <a:t>BPMS</a:t>
          </a:r>
          <a:endParaRPr lang="ru-RU" sz="1800" b="0" kern="1200" dirty="0"/>
        </a:p>
      </dsp:txBody>
      <dsp:txXfrm>
        <a:off x="1273809" y="1281832"/>
        <a:ext cx="1948180" cy="1281832"/>
      </dsp:txXfrm>
    </dsp:sp>
    <dsp:sp modelId="{12B26C8D-D4D6-4EA2-9C7D-C04832E525E0}">
      <dsp:nvSpPr>
        <dsp:cNvPr id="0" name=""/>
        <dsp:cNvSpPr/>
      </dsp:nvSpPr>
      <dsp:spPr>
        <a:xfrm>
          <a:off x="0" y="2563664"/>
          <a:ext cx="4495800" cy="1281832"/>
        </a:xfrm>
        <a:prstGeom prst="trapezoid">
          <a:avLst>
            <a:gd name="adj" fmla="val 5845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IT-</a:t>
          </a:r>
          <a:r>
            <a:rPr lang="ru-RU" sz="1800" b="0" kern="1200" dirty="0"/>
            <a:t>инфраструктура                     (ПО и железо)</a:t>
          </a:r>
        </a:p>
      </dsp:txBody>
      <dsp:txXfrm>
        <a:off x="786764" y="2563664"/>
        <a:ext cx="2922270" cy="1281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C90CB-6424-4B34-95E6-C8EF70D4968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81AD4-35D1-4D93-85D1-EBEF997F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1AD4-35D1-4D93-85D1-EBEF997FC7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7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1AD4-35D1-4D93-85D1-EBEF997FC7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9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1AD4-35D1-4D93-85D1-EBEF997FC7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8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2889-9106-4A10-9DF8-6163C7A274D9}" type="datetime1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66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97BD-D3E2-4E18-AE8F-4BC70C84F810}" type="datetime1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90B1-F595-4140-9571-EC34708C8E89}" type="datetime1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6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FE50-B6FF-40E0-95BD-2ECB448B0886}" type="datetime1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8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3D01-C6E2-4306-BF30-C560DF47D8F8}" type="datetime1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1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DC0C-A8BB-4C65-A764-3D2EF2EEC27B}" type="datetime1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7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D64C-7413-436C-9ED4-CEF1DA91212F}" type="datetime1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34-F104-41B3-A693-A4A0BB5299B7}" type="datetime1">
              <a:rPr lang="ru-RU" smtClean="0"/>
              <a:t>27.05.2024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7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746-F571-4801-8B6E-15D9B3E6E814}" type="datetime1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8A2C2B-7104-40E7-9CB7-76E553666893}" type="datetime1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7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E1B9-8568-47B9-BEBC-AD67489E693C}" type="datetime1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2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A5B8EE-BC02-4EF5-BA98-EBA82C207769}" type="datetime1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49461C-6E9B-4BD8-BD8D-63E648D2A55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28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-market.ru/" TargetMode="External"/><Relationship Id="rId13" Type="http://schemas.openxmlformats.org/officeDocument/2006/relationships/image" Target="../media/image9.emf"/><Relationship Id="rId18" Type="http://schemas.openxmlformats.org/officeDocument/2006/relationships/image" Target="../media/image14.PNG"/><Relationship Id="rId3" Type="http://schemas.openxmlformats.org/officeDocument/2006/relationships/hyperlink" Target="https://www.mdm-group.ru/" TargetMode="External"/><Relationship Id="rId21" Type="http://schemas.openxmlformats.org/officeDocument/2006/relationships/image" Target="../media/image17.PNG"/><Relationship Id="rId7" Type="http://schemas.openxmlformats.org/officeDocument/2006/relationships/hyperlink" Target="http://www.evro-luxe.ru/" TargetMode="External"/><Relationship Id="rId12" Type="http://schemas.openxmlformats.org/officeDocument/2006/relationships/hyperlink" Target="http://www.decoragroup.am/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d-line.ru/" TargetMode="External"/><Relationship Id="rId11" Type="http://schemas.openxmlformats.org/officeDocument/2006/relationships/hyperlink" Target="http://elementstore.ru/" TargetMode="External"/><Relationship Id="rId5" Type="http://schemas.openxmlformats.org/officeDocument/2006/relationships/hyperlink" Target="http://vim.ru/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telcell.am/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s://www.mebel-moskva.ru/" TargetMode="External"/><Relationship Id="rId9" Type="http://schemas.openxmlformats.org/officeDocument/2006/relationships/hyperlink" Target="http://www.zipteh.ru/" TargetMode="External"/><Relationship Id="rId14" Type="http://schemas.openxmlformats.org/officeDocument/2006/relationships/image" Target="../media/image10.emf"/><Relationship Id="rId2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hyperlink" Target="https://mebel-vigo.ru/" TargetMode="External"/><Relationship Id="rId7" Type="http://schemas.openxmlformats.org/officeDocument/2006/relationships/hyperlink" Target="https://asiamebel.com/" TargetMode="External"/><Relationship Id="rId12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bi-mebel.ru/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www.stilkuhni.ru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www.marya.ru/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gina-mebel.ru/" TargetMode="External"/><Relationship Id="rId13" Type="http://schemas.openxmlformats.org/officeDocument/2006/relationships/image" Target="../media/image29.PNG"/><Relationship Id="rId3" Type="http://schemas.openxmlformats.org/officeDocument/2006/relationships/hyperlink" Target="https://voshodmebel.ru/" TargetMode="External"/><Relationship Id="rId7" Type="http://schemas.openxmlformats.org/officeDocument/2006/relationships/hyperlink" Target="https://12&#1089;&#1090;&#1091;&#1083;&#1100;&#1077;&#1074;-&#1082;&#1091;&#1088;&#1089;&#1082;.&#1088;&#1092;/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pkvadrat.ru/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modul-ek.ru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www.lepota-rus.ru/" TargetMode="Externa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hyperlink" Target="https://vestram.ru/" TargetMode="External"/><Relationship Id="rId7" Type="http://schemas.openxmlformats.org/officeDocument/2006/relationships/hyperlink" Target="https://olimp-parketa.ru/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martecosystema.ru/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s://aris-geser.ru/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topol-dt.ru/" TargetMode="Externa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ru.smartcat.com/" TargetMode="External"/><Relationship Id="rId7" Type="http://schemas.openxmlformats.org/officeDocument/2006/relationships/hyperlink" Target="https://chemoform.ru/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sm-proekt.ru/" TargetMode="External"/><Relationship Id="rId11" Type="http://schemas.openxmlformats.org/officeDocument/2006/relationships/image" Target="../media/image40.png"/><Relationship Id="rId5" Type="http://schemas.openxmlformats.org/officeDocument/2006/relationships/hyperlink" Target="https://www.creditfabrik.ru/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s://reflaks.ru/" TargetMode="Externa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oa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oas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cryogt.ru/" TargetMode="External"/><Relationship Id="rId7" Type="http://schemas.openxmlformats.org/officeDocument/2006/relationships/hyperlink" Target="https://www.nayada-mebel.ru/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72;&#1083;&#1100;&#1090;&#1077;&#1088;&#1085;&#1072;.&#1088;&#1092;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delice-mebel.ru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ges-helium.ru/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793329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ИТ-аутсорсинг</a:t>
            </a:r>
            <a:br>
              <a:rPr lang="ru-RU" dirty="0"/>
            </a:br>
            <a:r>
              <a:rPr lang="ru-RU" dirty="0"/>
              <a:t>БОАС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Бизнес-ориентированные автоматизированные системы</a:t>
            </a:r>
          </a:p>
        </p:txBody>
      </p:sp>
      <p:pic>
        <p:nvPicPr>
          <p:cNvPr id="5" name="Рисунок 4" descr="D:\Все реквизиты партнеры и мы\БОАС\Продвижение сайта\Написание сайта Антоненко Светлана\Варианты логотипов\логотип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0"/>
            <a:ext cx="2781300" cy="892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87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6383" y="225548"/>
            <a:ext cx="9961123" cy="523875"/>
          </a:xfrm>
        </p:spPr>
        <p:txBody>
          <a:bodyPr>
            <a:normAutofit fontScale="90000"/>
          </a:bodyPr>
          <a:lstStyle/>
          <a:p>
            <a:r>
              <a:rPr lang="ru-RU" dirty="0"/>
              <a:t>Мы помогаем делать бизнес…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741" y="0"/>
            <a:ext cx="2780017" cy="89009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71105"/>
              </p:ext>
            </p:extLst>
          </p:nvPr>
        </p:nvGraphicFramePr>
        <p:xfrm>
          <a:off x="766234" y="806352"/>
          <a:ext cx="10651066" cy="6300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7048">
                  <a:extLst>
                    <a:ext uri="{9D8B030D-6E8A-4147-A177-3AD203B41FA5}">
                      <a16:colId xmlns:a16="http://schemas.microsoft.com/office/drawing/2014/main" val="2040643325"/>
                    </a:ext>
                  </a:extLst>
                </a:gridCol>
                <a:gridCol w="7924018">
                  <a:extLst>
                    <a:ext uri="{9D8B030D-6E8A-4147-A177-3AD203B41FA5}">
                      <a16:colId xmlns:a16="http://schemas.microsoft.com/office/drawing/2014/main" val="930644572"/>
                    </a:ext>
                  </a:extLst>
                </a:gridCol>
              </a:tblGrid>
              <a:tr h="63009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МДМ Торговое оборудование - Уже много лет МДМ успешно работает на рынке торгового оборудования.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https://www.mdm-group.ru/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8388532"/>
                  </a:ext>
                </a:extLst>
              </a:tr>
              <a:tr h="53110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Мебель Москва – один из лидеров производства бытовой</a:t>
                      </a:r>
                      <a:r>
                        <a:rPr lang="ru-RU" sz="1400" baseline="0" dirty="0"/>
                        <a:t> мебели. Завод.</a:t>
                      </a:r>
                      <a:r>
                        <a:rPr lang="ru-RU" sz="1400" dirty="0"/>
                        <a:t> </a:t>
                      </a:r>
                      <a:r>
                        <a:rPr lang="en-US" sz="1400" dirty="0">
                          <a:hlinkClick r:id="rId4"/>
                        </a:rPr>
                        <a:t>https://www.mebel-moskva.ru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287151"/>
                  </a:ext>
                </a:extLst>
              </a:tr>
              <a:tr h="40465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Федеральный научный </a:t>
                      </a:r>
                      <a:r>
                        <a:rPr lang="ru-RU" sz="1400" dirty="0" err="1"/>
                        <a:t>агроинженерный</a:t>
                      </a:r>
                      <a:r>
                        <a:rPr lang="ru-RU" sz="1400" dirty="0"/>
                        <a:t> центр</a:t>
                      </a:r>
                      <a:r>
                        <a:rPr lang="ru-RU" sz="1400" baseline="0" dirty="0"/>
                        <a:t>. </a:t>
                      </a:r>
                      <a:r>
                        <a:rPr lang="en-US" sz="1400" baseline="0" dirty="0">
                          <a:hlinkClick r:id="rId5"/>
                        </a:rPr>
                        <a:t>http://vim.ru/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58205"/>
                  </a:ext>
                </a:extLst>
              </a:tr>
              <a:tr h="53191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Лидер</a:t>
                      </a:r>
                      <a:r>
                        <a:rPr lang="ru-RU" sz="1400" baseline="0" dirty="0"/>
                        <a:t> в России и СНГ производства проектов магазинов торгового оборудования. Завод.  </a:t>
                      </a:r>
                      <a:r>
                        <a:rPr lang="en-US" sz="1400" baseline="0" dirty="0">
                          <a:hlinkClick r:id="rId6"/>
                        </a:rPr>
                        <a:t>http://www.red-line.ru</a:t>
                      </a:r>
                      <a:r>
                        <a:rPr lang="ru-RU" sz="1400" baseline="0" dirty="0"/>
                        <a:t>. 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7061320"/>
                  </a:ext>
                </a:extLst>
              </a:tr>
              <a:tr h="642414">
                <a:tc>
                  <a:txBody>
                    <a:bodyPr/>
                    <a:lstStyle/>
                    <a:p>
                      <a:pPr algn="ctr"/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ЕВРО-ЛЮКС - компания, специализирующаяся на профессиональном управлении, эксплуатации и техническом обслуживании недвижимости. </a:t>
                      </a:r>
                      <a:r>
                        <a:rPr lang="en-US" sz="1400" dirty="0">
                          <a:hlinkClick r:id="rId7"/>
                        </a:rPr>
                        <a:t>http://www.evro-luxe.ru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072262"/>
                  </a:ext>
                </a:extLst>
              </a:tr>
              <a:tr h="53280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Вуд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Маркет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–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поставщик плитного материала и фурнитуры</a:t>
                      </a:r>
                      <a:endParaRPr lang="ru-RU" sz="1400" dirty="0">
                        <a:hlinkClick r:id="rId8"/>
                      </a:endParaRPr>
                    </a:p>
                    <a:p>
                      <a:r>
                        <a:rPr lang="en-US" sz="1400" dirty="0">
                          <a:hlinkClick r:id="rId8"/>
                        </a:rPr>
                        <a:t>https://www.w-market.ru/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61173"/>
                  </a:ext>
                </a:extLst>
              </a:tr>
              <a:tr h="5159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«ЗИПТЕХ ЛЛС» специализируется в области поставки запасных частей к спецтехнике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http://www.zipteh.ru/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783554"/>
                  </a:ext>
                </a:extLst>
              </a:tr>
              <a:tr h="5159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Теллцел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–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розничная сеть платёжных терминалов Армении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" action="ppaction://noaction"/>
                      </a:endParaRPr>
                    </a:p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https://telcell.am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095815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компаний Элемент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работает в области проектирования и установки инженерных систем.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http://elementstore.ru/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197401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Крупнейший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роизводитель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поставщик мебели, плитного материала, фурнитуры в Армении.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http://www.decoragroup.am/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7188000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909056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749" y="1593568"/>
            <a:ext cx="2382142" cy="355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7572" y="2111377"/>
            <a:ext cx="1928086" cy="242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9" y="2388042"/>
            <a:ext cx="1448827" cy="4701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78" y="2984306"/>
            <a:ext cx="582770" cy="5487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48" y="3602454"/>
            <a:ext cx="1347227" cy="4004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83" y="4209266"/>
            <a:ext cx="1636958" cy="294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9" y="4648460"/>
            <a:ext cx="1448826" cy="3888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79" y="5182264"/>
            <a:ext cx="2233612" cy="3938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50" y="5854065"/>
            <a:ext cx="1995812" cy="3642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58584" y="924478"/>
            <a:ext cx="1096356" cy="5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4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6383" y="225548"/>
            <a:ext cx="9961123" cy="523875"/>
          </a:xfrm>
        </p:spPr>
        <p:txBody>
          <a:bodyPr>
            <a:normAutofit fontScale="90000"/>
          </a:bodyPr>
          <a:lstStyle/>
          <a:p>
            <a:r>
              <a:rPr lang="ru-RU" dirty="0"/>
              <a:t>Мы помогаем делать бизнес…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741" y="0"/>
            <a:ext cx="2780017" cy="89009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10132"/>
              </p:ext>
            </p:extLst>
          </p:nvPr>
        </p:nvGraphicFramePr>
        <p:xfrm>
          <a:off x="766234" y="806352"/>
          <a:ext cx="10651066" cy="5794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7048">
                  <a:extLst>
                    <a:ext uri="{9D8B030D-6E8A-4147-A177-3AD203B41FA5}">
                      <a16:colId xmlns:a16="http://schemas.microsoft.com/office/drawing/2014/main" val="2040643325"/>
                    </a:ext>
                  </a:extLst>
                </a:gridCol>
                <a:gridCol w="7924018">
                  <a:extLst>
                    <a:ext uri="{9D8B030D-6E8A-4147-A177-3AD203B41FA5}">
                      <a16:colId xmlns:a16="http://schemas.microsoft.com/office/drawing/2014/main" val="930644572"/>
                    </a:ext>
                  </a:extLst>
                </a:gridCol>
              </a:tblGrid>
              <a:tr h="63009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8388532"/>
                  </a:ext>
                </a:extLst>
              </a:tr>
              <a:tr h="53110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VIGO  – это современная российская компания, которая с 2010 года производит мебель для ванных комнат эконом и медиум класса.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https://mebel-vigo.ru/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287151"/>
                  </a:ext>
                </a:extLst>
              </a:tr>
              <a:tr h="21143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58205"/>
                  </a:ext>
                </a:extLst>
              </a:tr>
              <a:tr h="67512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20 лет на рынке. Нестандартные решения. Надежная фурнитура. Гарантия 20 лет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https://www.marya.ru/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7061320"/>
                  </a:ext>
                </a:extLst>
              </a:tr>
              <a:tr h="651753">
                <a:tc>
                  <a:txBody>
                    <a:bodyPr/>
                    <a:lstStyle/>
                    <a:p>
                      <a:pPr algn="ctr"/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 единственное предприятие в Европе, которое осуществляет полный цикл производства любого из компонентов мебели.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https://www.stilkuhni.ru/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072262"/>
                  </a:ext>
                </a:extLst>
              </a:tr>
              <a:tr h="53280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Качественная, оригинальная и современная мебель от отечественного производителя.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https://mobi-mebel.ru/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61173"/>
                  </a:ext>
                </a:extLst>
              </a:tr>
              <a:tr h="16758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783554"/>
                  </a:ext>
                </a:extLst>
              </a:tr>
              <a:tr h="515934">
                <a:tc>
                  <a:txBody>
                    <a:bodyPr/>
                    <a:lstStyle/>
                    <a:p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Фабрика Империал – это молодое прогрессивное предприятие, построенное на современных технологических стандартах.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095815"/>
                  </a:ext>
                </a:extLst>
              </a:tr>
              <a:tr h="20066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197401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Сегодня мы являемся лидером на рынке Казахстана в своей сфере и самым узнаваемым брендом Казахстана для партнеров в странах СНГ.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https://asiamebel.com/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7188000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909056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9656" y="1569724"/>
            <a:ext cx="1335566" cy="40066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D88B8C-18FE-4FE8-BE02-DE85A95C84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7" y="2248195"/>
            <a:ext cx="1801304" cy="5285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017" y="2970935"/>
            <a:ext cx="2104103" cy="5116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5796" y="3676756"/>
            <a:ext cx="1103285" cy="4876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9E323C9-B9FF-4BC4-8735-D07AE2DEF0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84" y="4358586"/>
            <a:ext cx="1867270" cy="6946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0440" y="5279855"/>
            <a:ext cx="1005757" cy="5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9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6383" y="225548"/>
            <a:ext cx="9961123" cy="523875"/>
          </a:xfrm>
        </p:spPr>
        <p:txBody>
          <a:bodyPr>
            <a:normAutofit fontScale="90000"/>
          </a:bodyPr>
          <a:lstStyle/>
          <a:p>
            <a:r>
              <a:rPr lang="ru-RU" dirty="0"/>
              <a:t>Мы помогаем делать бизнес…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741" y="0"/>
            <a:ext cx="2780017" cy="89009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79986"/>
              </p:ext>
            </p:extLst>
          </p:nvPr>
        </p:nvGraphicFramePr>
        <p:xfrm>
          <a:off x="766234" y="806352"/>
          <a:ext cx="10651066" cy="7005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7048">
                  <a:extLst>
                    <a:ext uri="{9D8B030D-6E8A-4147-A177-3AD203B41FA5}">
                      <a16:colId xmlns:a16="http://schemas.microsoft.com/office/drawing/2014/main" val="2040643325"/>
                    </a:ext>
                  </a:extLst>
                </a:gridCol>
                <a:gridCol w="7924018">
                  <a:extLst>
                    <a:ext uri="{9D8B030D-6E8A-4147-A177-3AD203B41FA5}">
                      <a16:colId xmlns:a16="http://schemas.microsoft.com/office/drawing/2014/main" val="930644572"/>
                    </a:ext>
                  </a:extLst>
                </a:gridCol>
              </a:tblGrid>
              <a:tr h="75980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Мебельная фабрика “Восход” – современное, динамично развивающееся предприятие и является одной из крупных компаний на мебельном рынке Белгородского региона.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https://voshodmebel.ru/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8388532"/>
                  </a:ext>
                </a:extLst>
              </a:tr>
              <a:tr h="53110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Фабрика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Lepota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специализируется на нестандартных и индивидуальных решениях, воплощая любые смелые и оригинальные задумки архитекторов и заказчиков «под ключ».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https://www.lepota-rus.ru/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287151"/>
                  </a:ext>
                </a:extLst>
              </a:tr>
              <a:tr h="23737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58205"/>
                  </a:ext>
                </a:extLst>
              </a:tr>
              <a:tr h="53191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Обладаем высокой компетентностью в своей специализации. В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рамкахреализации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проекта осуществляем полное сопровождение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игарантируем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внимательное отношение к поставленным задачам.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https://modul-ek.ru/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7061320"/>
                  </a:ext>
                </a:extLst>
              </a:tr>
              <a:tr h="213381">
                <a:tc>
                  <a:txBody>
                    <a:bodyPr/>
                    <a:lstStyle/>
                    <a:p>
                      <a:pPr algn="ctr"/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072262"/>
                  </a:ext>
                </a:extLst>
              </a:tr>
              <a:tr h="53280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Компания «Квадрат», основанная в Челябинске в 1997 году, за 24 года успешной работы по праву заняла и удерживает место лидера на рынке уральского региона.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https://www.spkvadrat.ru/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61173"/>
                  </a:ext>
                </a:extLst>
              </a:tr>
              <a:tr h="16371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783554"/>
                  </a:ext>
                </a:extLst>
              </a:tr>
              <a:tr h="5159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Мебельный салон «12 стульев» - быстрорастущее современное предприятие, которое производит мебельные заготовки и фасады высокого качества. Мы работаем преимущественно по индивидуальным заказам и выполняем условия самого требовательного клиента.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https://xn--12--gddo6aad3cegfnf4k.xn--p1ai/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095815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Фабрика мягкой мебели «Регина» была основана 15 апреля 1996 года.</a:t>
                      </a:r>
                    </a:p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настоящее время это группа компаний, производящих мягкую и корпусную мебель, матрасы,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пенополиуретан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механизмы трансформации и другие комплектующие для мебельного производства.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http://www.regina-mebel.ru/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197401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7188000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90905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478" y="789486"/>
            <a:ext cx="2011602" cy="6734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1414" y="1653052"/>
            <a:ext cx="1249729" cy="523143"/>
          </a:xfrm>
          <a:prstGeom prst="rect">
            <a:avLst/>
          </a:prstGeom>
        </p:spPr>
      </p:pic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4" y="3545377"/>
            <a:ext cx="25527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9509" y="4535272"/>
            <a:ext cx="1286150" cy="5059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60" y="5282393"/>
            <a:ext cx="1454883" cy="9168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5911" y="2417390"/>
            <a:ext cx="1633345" cy="9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6383" y="225548"/>
            <a:ext cx="9961123" cy="523875"/>
          </a:xfrm>
        </p:spPr>
        <p:txBody>
          <a:bodyPr>
            <a:normAutofit fontScale="90000"/>
          </a:bodyPr>
          <a:lstStyle/>
          <a:p>
            <a:r>
              <a:rPr lang="ru-RU" dirty="0"/>
              <a:t>Мы помогаем делать бизнес…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741" y="0"/>
            <a:ext cx="2780017" cy="89009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909791"/>
              </p:ext>
            </p:extLst>
          </p:nvPr>
        </p:nvGraphicFramePr>
        <p:xfrm>
          <a:off x="766234" y="806352"/>
          <a:ext cx="10651066" cy="7995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7048">
                  <a:extLst>
                    <a:ext uri="{9D8B030D-6E8A-4147-A177-3AD203B41FA5}">
                      <a16:colId xmlns:a16="http://schemas.microsoft.com/office/drawing/2014/main" val="2040643325"/>
                    </a:ext>
                  </a:extLst>
                </a:gridCol>
                <a:gridCol w="7924018">
                  <a:extLst>
                    <a:ext uri="{9D8B030D-6E8A-4147-A177-3AD203B41FA5}">
                      <a16:colId xmlns:a16="http://schemas.microsoft.com/office/drawing/2014/main" val="930644572"/>
                    </a:ext>
                  </a:extLst>
                </a:gridCol>
              </a:tblGrid>
              <a:tr h="106135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Мебельная фабрика «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Вестра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находится в городе Майкоп, Республики Адыгея. Производственная площадь фабрики более 5000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/м. Помимо производства, на территории расположен выставочный торговый центр, площадью более 2000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/м, где представлена почти вся наша продукция.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https://vestram.ru/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8388532"/>
                  </a:ext>
                </a:extLst>
              </a:tr>
              <a:tr h="104085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компаний «Тополь» ведет свою двадцатилетнюю историю со дня возникновения 12.08.1993 года ОАО «Торговый Дом «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Воткинский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Завод», когда глубинные изменения в экономической жизни России открыли новые возможности для накопленных на ГПО «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Воткинский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машиностроительный завод» передовых технологий изготовления гражданской продукции.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https://topol-dt.ru/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287151"/>
                  </a:ext>
                </a:extLst>
              </a:tr>
              <a:tr h="40465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Основными направлениями деятельности ГК «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Арис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и «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ГЕСЕР»является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выпуск систем модульной зашивки, судовой мебели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исудовой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мебели повышенной комфортности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https://aris-geser.ru/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58205"/>
                  </a:ext>
                </a:extLst>
              </a:tr>
              <a:tr h="4643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7061320"/>
                  </a:ext>
                </a:extLst>
              </a:tr>
              <a:tr h="622570">
                <a:tc>
                  <a:txBody>
                    <a:bodyPr/>
                    <a:lstStyle/>
                    <a:p>
                      <a:pPr algn="ctr"/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Наша семейная компания – это место, где самые необыкновенные проекты становятся реальностью, чтобы дарить радость, уют и делать Вас счастливее. 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https://www.mebel-koroley.ru/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072262"/>
                  </a:ext>
                </a:extLst>
              </a:tr>
              <a:tr h="53280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СмартЭкоСистема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- производитель</a:t>
                      </a:r>
                      <a:b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разработчик широкого спектра товаров электроники, мобильных телефонов,</a:t>
                      </a:r>
                      <a:b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умной бытовой техники, аксессуаров</a:t>
                      </a:r>
                      <a:b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 портативной электроники в России и СНГ.</a:t>
                      </a:r>
                      <a:r>
                        <a:rPr lang="ru-RU" sz="1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https://smartecosystema.ru/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61173"/>
                  </a:ext>
                </a:extLst>
              </a:tr>
              <a:tr h="5159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Сеть магазинов «Олимп Паркета» насчитывает более 80 магазинов в 19 регионах России, чтобы каждый мог оценить огромный ассортимент и первоклассный сервис нашей компании.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https://olimp-parketa.ru/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783554"/>
                  </a:ext>
                </a:extLst>
              </a:tr>
              <a:tr h="57010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095815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197401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7188000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909056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CBCF0B-BEE9-484D-B3F3-F07EF1F04E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568" y="913841"/>
            <a:ext cx="1365391" cy="510014"/>
          </a:xfrm>
          <a:prstGeom prst="rect">
            <a:avLst/>
          </a:prstGeom>
        </p:spPr>
      </p:pic>
      <p:pic>
        <p:nvPicPr>
          <p:cNvPr id="12" name="Picture 2" descr="http://topol.ru/wp-content/themes/topol/images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72" y="1892069"/>
            <a:ext cx="149542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5075" y="2889799"/>
            <a:ext cx="946095" cy="6388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4573" y="3873514"/>
            <a:ext cx="1115621" cy="5833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99" y="5525021"/>
            <a:ext cx="1686160" cy="5620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1808" y="4666553"/>
            <a:ext cx="15811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6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6383" y="225548"/>
            <a:ext cx="9961123" cy="523875"/>
          </a:xfrm>
        </p:spPr>
        <p:txBody>
          <a:bodyPr>
            <a:normAutofit fontScale="90000"/>
          </a:bodyPr>
          <a:lstStyle/>
          <a:p>
            <a:r>
              <a:rPr lang="ru-RU" dirty="0"/>
              <a:t>Мы помогаем делать бизнес…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741" y="0"/>
            <a:ext cx="2780017" cy="89009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179"/>
              </p:ext>
            </p:extLst>
          </p:nvPr>
        </p:nvGraphicFramePr>
        <p:xfrm>
          <a:off x="766234" y="806352"/>
          <a:ext cx="10651066" cy="6974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7048">
                  <a:extLst>
                    <a:ext uri="{9D8B030D-6E8A-4147-A177-3AD203B41FA5}">
                      <a16:colId xmlns:a16="http://schemas.microsoft.com/office/drawing/2014/main" val="2040643325"/>
                    </a:ext>
                  </a:extLst>
                </a:gridCol>
                <a:gridCol w="7924018">
                  <a:extLst>
                    <a:ext uri="{9D8B030D-6E8A-4147-A177-3AD203B41FA5}">
                      <a16:colId xmlns:a16="http://schemas.microsoft.com/office/drawing/2014/main" val="930644572"/>
                    </a:ext>
                  </a:extLst>
                </a:gridCol>
              </a:tblGrid>
              <a:tr h="88626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Оптимизируйте работу над переводами в соответствии с современными мировыми требованиями. Гибко, безопасно и прозрачно управляйте процессом локализации и совершенствуйте различные его аспекты.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https://ru.smartcat.com/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https://reflaks.ru/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8388532"/>
                  </a:ext>
                </a:extLst>
              </a:tr>
              <a:tr h="53110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Компания «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Рефлакс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 - признанный российский производитель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энергоэффективных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натриевых и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металлогалогенных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ламп высокого давления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ДНаЗ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ДРиЗ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ДНаТ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ДРИ. 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https://reflaks.ru/</a:t>
                      </a:r>
                      <a:endParaRPr lang="ru-RU" sz="14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287151"/>
                  </a:ext>
                </a:extLst>
              </a:tr>
              <a:tr h="50975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58205"/>
                  </a:ext>
                </a:extLst>
              </a:tr>
              <a:tr h="53191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Компания «Фабрика Кредитов» предоставляет жителям Москвы и Московской области – как частным лицам, так и организациям – широкий спектр услуг в содействии получения кредитов и ипотеки в ведущих банках Москвы.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https://www.creditfabrik.ru/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7061320"/>
                  </a:ext>
                </a:extLst>
              </a:tr>
              <a:tr h="494165">
                <a:tc>
                  <a:txBody>
                    <a:bodyPr/>
                    <a:lstStyle/>
                    <a:p>
                      <a:pPr algn="ctr"/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072262"/>
                  </a:ext>
                </a:extLst>
              </a:tr>
              <a:tr h="53280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400" b="0" i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СпецСтройМонтаж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– это стабильно развивающаяся Российская проектная компания полного цикла.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https://ssm-proekt.ru/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61173"/>
                  </a:ext>
                </a:extLst>
              </a:tr>
              <a:tr h="5159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783554"/>
                  </a:ext>
                </a:extLst>
              </a:tr>
              <a:tr h="57010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Официальное представительство немецкого КОНЦЕРНА CHEMOFORM GROUP в России представляет Вашему вниманию программы для водоподготовки в частных и общественных бассейнах, гидромассажных ваннах и СПА. Продукция концерна откроет перед Вами весь спектр продуктов для гигиены, чистки и ухода в быту и промышленности. </a:t>
                      </a: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https://chemoform.ru/</a:t>
                      </a:r>
                      <a:r>
                        <a:rPr lang="ru-RU" sz="14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095815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197401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7188000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90905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177" y="971797"/>
            <a:ext cx="1628775" cy="438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701" y="1466876"/>
            <a:ext cx="2371725" cy="914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8050" y="2427437"/>
            <a:ext cx="1343025" cy="1228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234" y="3935594"/>
            <a:ext cx="2600325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5177" y="5029505"/>
            <a:ext cx="17430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4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Функционирует с 2007 года</a:t>
            </a:r>
          </a:p>
          <a:p>
            <a:r>
              <a:rPr lang="ru-RU" dirty="0"/>
              <a:t>Работает только в области ИТ</a:t>
            </a:r>
          </a:p>
          <a:p>
            <a:r>
              <a:rPr lang="ru-RU" dirty="0"/>
              <a:t>04 марта 2022 года компания БОАС вошла в государственный реестр аккредитованных  ИТ компаний</a:t>
            </a:r>
          </a:p>
          <a:p>
            <a:r>
              <a:rPr lang="ru-RU" dirty="0"/>
              <a:t>Входит в реестр </a:t>
            </a:r>
            <a:r>
              <a:rPr lang="ru-RU" dirty="0" err="1"/>
              <a:t>импортозамещения</a:t>
            </a:r>
            <a:r>
              <a:rPr lang="ru-RU" dirty="0"/>
              <a:t> </a:t>
            </a:r>
            <a:r>
              <a:rPr lang="ru-RU" dirty="0" err="1"/>
              <a:t>Минкомсвязи</a:t>
            </a:r>
            <a:r>
              <a:rPr lang="ru-RU" dirty="0"/>
              <a:t> РФ «Единый реестр российских программ для электронных вычислительных машин и баз данных» </a:t>
            </a:r>
          </a:p>
          <a:p>
            <a:r>
              <a:rPr lang="ru-RU" dirty="0"/>
              <a:t>Входит в ассоциацию разработчиков программных продуктов «Отечественный софт»</a:t>
            </a:r>
          </a:p>
          <a:p>
            <a:r>
              <a:rPr lang="en-US" dirty="0">
                <a:hlinkClick r:id="rId3"/>
              </a:rPr>
              <a:t>https://boas.ru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:\Все реквизиты партнеры и мы\БОАС\Продвижение сайта\Написание сайта Антоненко Светлана\Варианты логотипов\логотип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0"/>
            <a:ext cx="2781300" cy="892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9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Спектр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Чем занимаемся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D:\Все реквизиты партнеры и мы\БОАС\Продвижение сайта\Написание сайта Антоненко Светлана\Варианты логотипов\логотип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0"/>
            <a:ext cx="2781300" cy="892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3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742943" y="1737361"/>
            <a:ext cx="7412737" cy="466823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08" lvl="1" indent="0">
              <a:buFont typeface="Calibri" pitchFamily="34" charset="0"/>
              <a:buNone/>
            </a:pPr>
            <a:endParaRPr lang="ru-RU" sz="2000" dirty="0">
              <a:latin typeface="+mj-lt"/>
            </a:endParaRPr>
          </a:p>
          <a:p>
            <a:pPr lvl="2"/>
            <a:r>
              <a:rPr lang="ru-RU" sz="2000" dirty="0">
                <a:latin typeface="+mj-lt"/>
              </a:rPr>
              <a:t>Разработка программного обеспечения</a:t>
            </a:r>
          </a:p>
          <a:p>
            <a:pPr lvl="2"/>
            <a:r>
              <a:rPr lang="ru-RU" sz="2000" dirty="0">
                <a:latin typeface="+mj-lt"/>
              </a:rPr>
              <a:t>Комплексная автоматизация</a:t>
            </a:r>
          </a:p>
          <a:p>
            <a:pPr lvl="2"/>
            <a:r>
              <a:rPr lang="ru-RU" sz="2000" dirty="0">
                <a:latin typeface="+mj-lt"/>
              </a:rPr>
              <a:t>ИТ – аутсорсинг </a:t>
            </a:r>
          </a:p>
          <a:p>
            <a:pPr lvl="2"/>
            <a:r>
              <a:rPr lang="ru-RU" sz="2000" dirty="0">
                <a:latin typeface="+mj-lt"/>
              </a:rPr>
              <a:t>ИТ-инфраструктура (СКС, ЛВС, видеонаблюдение, СКУД и т.п.)</a:t>
            </a:r>
          </a:p>
          <a:p>
            <a:pPr lvl="2"/>
            <a:r>
              <a:rPr lang="ru-RU" sz="2000" dirty="0">
                <a:latin typeface="+mj-lt"/>
              </a:rPr>
              <a:t>Расширенная аренда серверов в </a:t>
            </a:r>
            <a:r>
              <a:rPr lang="ru-RU" sz="2000" dirty="0" err="1">
                <a:latin typeface="+mj-lt"/>
              </a:rPr>
              <a:t>ЦОДе</a:t>
            </a:r>
            <a:r>
              <a:rPr lang="ru-RU" sz="2000" dirty="0">
                <a:latin typeface="+mj-lt"/>
              </a:rPr>
              <a:t> и аренда типовых ИТ-сервисов (1С, </a:t>
            </a:r>
            <a:r>
              <a:rPr lang="en-US" sz="2000" dirty="0">
                <a:latin typeface="+mj-lt"/>
              </a:rPr>
              <a:t>RDP</a:t>
            </a:r>
            <a:r>
              <a:rPr lang="ru-RU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HelpDesk</a:t>
            </a:r>
            <a:r>
              <a:rPr lang="ru-RU" sz="2000" dirty="0">
                <a:latin typeface="+mj-lt"/>
              </a:rPr>
              <a:t>)</a:t>
            </a:r>
          </a:p>
          <a:p>
            <a:pPr lvl="2"/>
            <a:r>
              <a:rPr lang="ru-RU" sz="2000" dirty="0">
                <a:latin typeface="+mj-lt"/>
              </a:rPr>
              <a:t>Государственные и коммерческие тендеры (автоматизация, поставка ИТ-оборудования, ПО, ИТ-услуги)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05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Работы в рамках обслуживания</a:t>
            </a:r>
          </a:p>
        </p:txBody>
      </p:sp>
      <p:pic>
        <p:nvPicPr>
          <p:cNvPr id="4" name="Рисунок 3" descr="D:\Все реквизиты партнеры и мы\БОАС\Продвижение сайта\Написание сайта Антоненко Светлана\Варианты логотипов\логотип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0"/>
            <a:ext cx="2781300" cy="892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4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94816" y="1845734"/>
            <a:ext cx="10017667" cy="44598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6047" y="1845734"/>
            <a:ext cx="1011520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Сопровождение ИТ-инфраструктуры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Технический надзор за организацией эксплуатации принятого на обслуживание оборудования и информационных систем</a:t>
            </a:r>
            <a:r>
              <a:rPr lang="en-US" sz="1600" dirty="0"/>
              <a:t>;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Выполнение работ по выявлению и устранению неисправностей, организация процесса ремонта (доставка, контроль, тестирование и возврат)</a:t>
            </a:r>
            <a:r>
              <a:rPr lang="en-US" sz="1600" dirty="0"/>
              <a:t>;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Текущий ремонт и профилактическое обслуживание серверного оборудования принятого на обслуживание (диагностика неисправностей, замена вышедших из строя комплектующих, настройка ПО)</a:t>
            </a:r>
            <a:r>
              <a:rPr lang="en-US" sz="1600" dirty="0"/>
              <a:t>;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Устранение  неисправностей принятого на обслуживание оборудования и информационных систем</a:t>
            </a:r>
            <a:r>
              <a:rPr lang="en-US" sz="1600" dirty="0"/>
              <a:t>;</a:t>
            </a:r>
            <a:endParaRPr lang="ru-R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Осуществление профилактического обслуживания и принятого на обслуживание оборудования и информационных систем</a:t>
            </a:r>
            <a:r>
              <a:rPr lang="en-US" sz="1600" dirty="0"/>
              <a:t>;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Консультация  по вопросам  эксплуатации принятого на обслуживание оборудования и базового программного обеспечения на  месте установки или по телефону</a:t>
            </a:r>
            <a:r>
              <a:rPr lang="en-US" sz="16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Рекомендации по подбору и приобретению технических средств и программного обеспечения</a:t>
            </a:r>
            <a:r>
              <a:rPr lang="en-US" sz="16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Развитие информационной системы, рекомендации по внедрению новых технологий</a:t>
            </a:r>
            <a:r>
              <a:rPr lang="en-US" sz="1600" dirty="0"/>
              <a:t>;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Предоставление системы </a:t>
            </a:r>
            <a:r>
              <a:rPr lang="en-US" sz="1600" dirty="0"/>
              <a:t>BOAS Help Desk.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1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мы решаем заявки? (</a:t>
            </a:r>
            <a:r>
              <a:rPr lang="en-US" dirty="0"/>
              <a:t>ITIL</a:t>
            </a:r>
            <a:r>
              <a:rPr lang="ru-RU" dirty="0"/>
              <a:t>)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 descr="D:\Все реквизиты партнеры и мы\БОАС\Продвижение сайта\Написание сайта Антоненко Светлана\Варианты логотипов\логотип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0"/>
            <a:ext cx="2781300" cy="892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5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94816" y="1845734"/>
            <a:ext cx="10017667" cy="44598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179" y="1737360"/>
            <a:ext cx="8363279" cy="44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7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04687"/>
              </p:ext>
            </p:extLst>
          </p:nvPr>
        </p:nvGraphicFramePr>
        <p:xfrm>
          <a:off x="1194817" y="1737363"/>
          <a:ext cx="9960864" cy="449207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9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5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Приоритет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Время решения/восстановления (ч.)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Описание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Критический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4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Ситуация, при которой отказ какого-либо из сервисов или оборудования приводит к неработоспособности офиса в целом (критическая проблема).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Средний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6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Ситуация, при которой отказ какого-либо из сервисов или оборудования приводит к  частичной неработоспособности офиса, и при этом для первоначальной функции не существует путей получения аналогичного результата другим способом (серьезная проблема).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0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Низкий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8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Ситуация, при которой какой-либо из поддерживаемых сервисов или оборудования в целом работоспособен, но одна (или несколько) из его документированных функций полностью (или частично) не выполняется, при этом для такой функции существует путь получения аналогичного результата другим способом, а также если эта функция выполняется с ограничениями, не отраженными в документации или в иных информационных материалах по поддерживаемому программному продукту (проблема).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Плановый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</a:rPr>
                        <a:t>По согласованию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По согласованию с Заказчиком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6925" marR="569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работаем в рамках </a:t>
            </a:r>
            <a:r>
              <a:rPr lang="en-US" dirty="0"/>
              <a:t>SLA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и нас контролирует система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 descr="D:\Все реквизиты партнеры и мы\БОАС\Продвижение сайта\Написание сайта Антоненко Светлана\Варианты логотипов\логотип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0"/>
            <a:ext cx="2781300" cy="892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6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94816" y="1845734"/>
            <a:ext cx="10017667" cy="44598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795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66521946"/>
              </p:ext>
            </p:extLst>
          </p:nvPr>
        </p:nvGraphicFramePr>
        <p:xfrm>
          <a:off x="6999783" y="2023963"/>
          <a:ext cx="4495800" cy="384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компетенции</a:t>
            </a:r>
          </a:p>
        </p:txBody>
      </p:sp>
      <p:pic>
        <p:nvPicPr>
          <p:cNvPr id="4" name="Рисунок 3" descr="D:\Все реквизиты партнеры и мы\БОАС\Продвижение сайта\Написание сайта Антоненко Светлана\Варианты логотипов\логотип 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0"/>
            <a:ext cx="2781300" cy="892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97280" y="1900396"/>
            <a:ext cx="590250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u="sng" dirty="0"/>
              <a:t>Управление процессами внедрения и сопровождения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PMBoK</a:t>
            </a:r>
            <a:r>
              <a:rPr lang="en-US" sz="1400" dirty="0"/>
              <a:t>, Agile, Scrum, ITIL</a:t>
            </a:r>
            <a:r>
              <a:rPr lang="ru-RU" sz="1400" dirty="0"/>
              <a:t>, ГОСТ</a:t>
            </a:r>
            <a:r>
              <a:rPr lang="en-US" sz="1400" dirty="0"/>
              <a:t> – </a:t>
            </a:r>
            <a:r>
              <a:rPr lang="ru-RU" sz="1400" dirty="0"/>
              <a:t>стандарты и практики внедрения</a:t>
            </a:r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ru-RU" sz="1400" b="1" u="sng" dirty="0"/>
              <a:t>Программирование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Eclipse, Java, </a:t>
            </a:r>
            <a:r>
              <a:rPr lang="en-US" sz="1400" dirty="0" err="1"/>
              <a:t>VisualStudio</a:t>
            </a:r>
            <a:r>
              <a:rPr lang="en-US" sz="1400" dirty="0"/>
              <a:t>, C++, 1C, G-code </a:t>
            </a:r>
            <a:r>
              <a:rPr lang="ru-RU" sz="1400" dirty="0"/>
              <a:t>и др. Толстый/тонкий клиент/мобильные приложения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b="1" u="sng" dirty="0"/>
              <a:t>Системы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BI (Business intelligence),</a:t>
            </a:r>
            <a:r>
              <a:rPr lang="ru-RU" sz="1400" dirty="0"/>
              <a:t> </a:t>
            </a:r>
            <a:r>
              <a:rPr lang="en-US" sz="1400" dirty="0"/>
              <a:t>ERP (</a:t>
            </a:r>
            <a:r>
              <a:rPr lang="ru-RU" sz="1400" dirty="0" err="1"/>
              <a:t>Enterprise</a:t>
            </a:r>
            <a:r>
              <a:rPr lang="ru-RU" sz="1400" dirty="0"/>
              <a:t> </a:t>
            </a:r>
            <a:r>
              <a:rPr lang="ru-RU" sz="1400" dirty="0" err="1"/>
              <a:t>Resource</a:t>
            </a:r>
            <a:r>
              <a:rPr lang="ru-RU" sz="1400" dirty="0"/>
              <a:t> </a:t>
            </a:r>
            <a:r>
              <a:rPr lang="ru-RU" sz="1400" dirty="0" err="1"/>
              <a:t>Planning</a:t>
            </a:r>
            <a:r>
              <a:rPr lang="en-US" sz="1400" dirty="0"/>
              <a:t>), BPMS (Business Process Management System), CAD (Computer-Aided Design), CAM (Computer-aided manufacturing), CAE (Computer-aided engineering ), MES (Manufacturing execution system), SCADA (</a:t>
            </a:r>
            <a:r>
              <a:rPr lang="ru-RU" sz="1400" dirty="0" err="1"/>
              <a:t>Supervisory</a:t>
            </a:r>
            <a:r>
              <a:rPr lang="ru-RU" sz="1400" dirty="0"/>
              <a:t> </a:t>
            </a:r>
            <a:r>
              <a:rPr lang="ru-RU" sz="1400" dirty="0" err="1"/>
              <a:t>Control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Data</a:t>
            </a:r>
            <a:r>
              <a:rPr lang="ru-RU" sz="1400" dirty="0"/>
              <a:t> </a:t>
            </a:r>
            <a:r>
              <a:rPr lang="ru-RU" sz="1400" dirty="0" err="1"/>
              <a:t>Acquisition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057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Адрес: </a:t>
            </a:r>
            <a:r>
              <a:rPr lang="en-US" b="1" dirty="0"/>
              <a:t> </a:t>
            </a:r>
            <a:r>
              <a:rPr lang="ru-RU" dirty="0"/>
              <a:t>г. Москва, проезд </a:t>
            </a:r>
            <a:r>
              <a:rPr lang="ru-RU" dirty="0" err="1"/>
              <a:t>Сормовский</a:t>
            </a:r>
            <a:r>
              <a:rPr lang="ru-RU" dirty="0"/>
              <a:t>, д. 7А, к. 2</a:t>
            </a:r>
            <a:br>
              <a:rPr lang="ru-RU" dirty="0"/>
            </a:br>
            <a:r>
              <a:rPr lang="ru-RU" b="1" dirty="0"/>
              <a:t>Телефон:</a:t>
            </a:r>
            <a:r>
              <a:rPr lang="ru-RU" dirty="0"/>
              <a:t>  +7(495) 797-60-33</a:t>
            </a:r>
            <a:br>
              <a:rPr lang="ru-RU" dirty="0"/>
            </a:br>
            <a:r>
              <a:rPr lang="ru-RU" b="1" dirty="0"/>
              <a:t>E-mail:  </a:t>
            </a:r>
            <a:r>
              <a:rPr lang="ru-RU" dirty="0">
                <a:hlinkClick r:id="rId3"/>
              </a:rPr>
              <a:t>info@boas.ru</a:t>
            </a:r>
            <a:endParaRPr lang="ru-RU" dirty="0"/>
          </a:p>
          <a:p>
            <a:r>
              <a:rPr lang="ru-RU" dirty="0"/>
              <a:t>ИНН 7701712947</a:t>
            </a:r>
          </a:p>
          <a:p>
            <a:r>
              <a:rPr lang="ru-RU" dirty="0"/>
              <a:t>ОГРН 5077746427633</a:t>
            </a:r>
          </a:p>
          <a:p>
            <a:r>
              <a:rPr lang="ru-RU" dirty="0"/>
              <a:t>КПП 772101001</a:t>
            </a:r>
          </a:p>
          <a:p>
            <a:r>
              <a:rPr lang="ru-RU" dirty="0"/>
              <a:t>ООО «БОАС» </a:t>
            </a:r>
          </a:p>
          <a:p>
            <a:r>
              <a:rPr lang="ru-RU" sz="1600" i="1" dirty="0"/>
              <a:t>Игорь Алеников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телефон: +7(495)79</a:t>
            </a:r>
            <a:r>
              <a:rPr lang="en-US" sz="1600" i="1" dirty="0"/>
              <a:t>7</a:t>
            </a:r>
            <a:r>
              <a:rPr lang="ru-RU" sz="1600" i="1" dirty="0"/>
              <a:t>603</a:t>
            </a:r>
            <a:r>
              <a:rPr lang="en-US" sz="1600" i="1" dirty="0"/>
              <a:t>3</a:t>
            </a:r>
            <a:r>
              <a:rPr lang="ru-RU" sz="1600" i="1" dirty="0"/>
              <a:t> (доб. 203)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e-mail:  </a:t>
            </a:r>
            <a:r>
              <a:rPr lang="en-US" sz="1600" i="1" dirty="0"/>
              <a:t>igor.alenikov@boas.ru</a:t>
            </a:r>
            <a:endParaRPr lang="ru-RU" dirty="0"/>
          </a:p>
        </p:txBody>
      </p:sp>
      <p:pic>
        <p:nvPicPr>
          <p:cNvPr id="4" name="Рисунок 3" descr="D:\Все реквизиты партнеры и мы\БОАС\Продвижение сайта\Написание сайта Антоненко Светлана\Варианты логотипов\логотип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0"/>
            <a:ext cx="2781300" cy="892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461C-6E9B-4BD8-BD8D-63E648D2A5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9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6383" y="225548"/>
            <a:ext cx="9961123" cy="523875"/>
          </a:xfrm>
        </p:spPr>
        <p:txBody>
          <a:bodyPr>
            <a:normAutofit fontScale="90000"/>
          </a:bodyPr>
          <a:lstStyle/>
          <a:p>
            <a:r>
              <a:rPr lang="ru-RU" dirty="0"/>
              <a:t>Мы помогаем делать бизнес…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741" y="0"/>
            <a:ext cx="2780017" cy="89009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766234" y="806352"/>
          <a:ext cx="10651066" cy="6990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7048">
                  <a:extLst>
                    <a:ext uri="{9D8B030D-6E8A-4147-A177-3AD203B41FA5}">
                      <a16:colId xmlns:a16="http://schemas.microsoft.com/office/drawing/2014/main" val="2040643325"/>
                    </a:ext>
                  </a:extLst>
                </a:gridCol>
                <a:gridCol w="7924018">
                  <a:extLst>
                    <a:ext uri="{9D8B030D-6E8A-4147-A177-3AD203B41FA5}">
                      <a16:colId xmlns:a16="http://schemas.microsoft.com/office/drawing/2014/main" val="930644572"/>
                    </a:ext>
                  </a:extLst>
                </a:gridCol>
              </a:tblGrid>
              <a:tr h="63009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Криогазтех</a:t>
                      </a:r>
                      <a:r>
                        <a:rPr lang="ru-RU" sz="1400" dirty="0"/>
                        <a:t> – Проектирование и строительство в нефтегазовой сфере по России и СНГ. </a:t>
                      </a:r>
                    </a:p>
                    <a:p>
                      <a:r>
                        <a:rPr lang="en-US" sz="1400" dirty="0">
                          <a:hlinkClick r:id="rId3"/>
                        </a:rPr>
                        <a:t>http://cryogt.ru/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8388532"/>
                  </a:ext>
                </a:extLst>
              </a:tr>
              <a:tr h="53110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ГазпромГазЭнергосеть</a:t>
                      </a:r>
                      <a:r>
                        <a:rPr lang="ru-RU" sz="1400" dirty="0"/>
                        <a:t> Гелий - Логистический центр обслуживания гелиевых контейнеров (ХАБ) Владивосток, Оренбург, Москва.</a:t>
                      </a:r>
                    </a:p>
                    <a:p>
                      <a:r>
                        <a:rPr lang="en-US" sz="1400" dirty="0">
                          <a:hlinkClick r:id="rId4"/>
                        </a:rPr>
                        <a:t>http://ges-helium.ru/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ООО «Газпром </a:t>
                      </a:r>
                      <a:r>
                        <a:rPr lang="ru-RU" sz="1400" dirty="0" err="1"/>
                        <a:t>газэнергосеть</a:t>
                      </a:r>
                      <a:r>
                        <a:rPr lang="ru-RU" sz="1400" dirty="0"/>
                        <a:t> гелий» стало Группой компаний, в состав которой вошло вновь созданное дочернее общество ООО «Гелий Оренбург»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287151"/>
                  </a:ext>
                </a:extLst>
              </a:tr>
              <a:tr h="40465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58205"/>
                  </a:ext>
                </a:extLst>
              </a:tr>
              <a:tr h="53191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Производственно-коммерческое предприятие «</a:t>
                      </a:r>
                      <a:r>
                        <a:rPr lang="ru-RU" sz="1400" dirty="0" err="1"/>
                        <a:t>Delice</a:t>
                      </a:r>
                      <a:r>
                        <a:rPr lang="ru-RU" sz="1400" dirty="0"/>
                        <a:t>»</a:t>
                      </a:r>
                    </a:p>
                    <a:p>
                      <a:r>
                        <a:rPr lang="ru-RU" sz="1400" dirty="0"/>
                        <a:t>Наша компания является одним из крупнейших  предприятий в сфере производства мебели на хромированном </a:t>
                      </a:r>
                      <a:r>
                        <a:rPr lang="ru-RU" sz="1400" dirty="0" err="1"/>
                        <a:t>металлокаркасе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7061320"/>
                  </a:ext>
                </a:extLst>
              </a:tr>
              <a:tr h="53280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5"/>
                        </a:rPr>
                        <a:t>http://delice-mebel.ru/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61173"/>
                  </a:ext>
                </a:extLst>
              </a:tr>
              <a:tr h="5159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Мебельная фабрика «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Альтерна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работает на рынке мебели с 1998 года.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783554"/>
                  </a:ext>
                </a:extLst>
              </a:tr>
              <a:tr h="5159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6"/>
                        </a:rPr>
                        <a:t>http://</a:t>
                      </a:r>
                      <a:r>
                        <a:rPr lang="ru-RU" sz="1400" dirty="0" err="1">
                          <a:hlinkClick r:id="rId6"/>
                        </a:rPr>
                        <a:t>альтерна.рф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095815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компаний NAYADA объединяет в себе Региональную Сеть компаний, оказывающих клиентам услуги в области проектирования и обустройства рабочих пространств, а также компании, которые занимаются разработкой и производством продукции.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197401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https://www.nayada-mebel.ru/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7188000"/>
                  </a:ext>
                </a:extLst>
              </a:tr>
              <a:tr h="60948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909056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F26957-62A7-4309-9A4F-891A1B776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749" y="2596824"/>
            <a:ext cx="1536325" cy="16643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CD3432-1FD5-4578-A73B-CA30159263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00" y="4534239"/>
            <a:ext cx="2460869" cy="7931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1C3C65B-3193-4D7F-9702-2B570F63BF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732" y="1352179"/>
            <a:ext cx="2145978" cy="116443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E78F369-C1C5-4F21-9A5F-DA8F4BD5F0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359" y="802538"/>
            <a:ext cx="2115495" cy="469433"/>
          </a:xfrm>
          <a:prstGeom prst="rect">
            <a:avLst/>
          </a:prstGeom>
        </p:spPr>
      </p:pic>
      <p:pic>
        <p:nvPicPr>
          <p:cNvPr id="33" name="Рисунок 32" descr="КОЛЛЕКЦИЯ МЕБЕЛЬНЫХ РЕШЕНИЙ КОМПАНИИ NAYADA">
            <a:extLst>
              <a:ext uri="{FF2B5EF4-FFF2-40B4-BE49-F238E27FC236}">
                <a16:creationId xmlns:a16="http://schemas.microsoft.com/office/drawing/2014/main" id="{6AC968F2-B8EB-4844-B4A3-AE2B489C6EBD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724335"/>
            <a:ext cx="209550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34416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1631</TotalTime>
  <Words>1744</Words>
  <Application>Microsoft Office PowerPoint</Application>
  <PresentationFormat>Широкоэкранный</PresentationFormat>
  <Paragraphs>138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Ретро</vt:lpstr>
      <vt:lpstr> ИТ-аутсорсинг БОАС</vt:lpstr>
      <vt:lpstr>О компании</vt:lpstr>
      <vt:lpstr>Спектр услуг</vt:lpstr>
      <vt:lpstr>Работы в рамках обслуживания</vt:lpstr>
      <vt:lpstr>Как мы решаем заявки? (ITIL) </vt:lpstr>
      <vt:lpstr>Мы работаем в рамках SLA  и нас контролирует система </vt:lpstr>
      <vt:lpstr>Наши компетенции</vt:lpstr>
      <vt:lpstr>Контакты</vt:lpstr>
      <vt:lpstr>Мы помогаем делать бизнес…</vt:lpstr>
      <vt:lpstr>Мы помогаем делать бизнес…</vt:lpstr>
      <vt:lpstr>Мы помогаем делать бизнес…</vt:lpstr>
      <vt:lpstr>Мы помогаем делать бизнес…</vt:lpstr>
      <vt:lpstr>Мы помогаем делать бизнес…</vt:lpstr>
      <vt:lpstr>Мы помогаем делать бизнес…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Катайкин Алексей Петрович</dc:creator>
  <cp:lastModifiedBy>Igor</cp:lastModifiedBy>
  <cp:revision>142</cp:revision>
  <dcterms:created xsi:type="dcterms:W3CDTF">2015-10-29T06:29:02Z</dcterms:created>
  <dcterms:modified xsi:type="dcterms:W3CDTF">2024-05-27T10:28:52Z</dcterms:modified>
</cp:coreProperties>
</file>